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5"/>
  </p:sldMasterIdLst>
  <p:sldIdLst>
    <p:sldId id="256" r:id="rId6"/>
    <p:sldId id="275" r:id="rId7"/>
    <p:sldId id="261" r:id="rId8"/>
    <p:sldId id="264" r:id="rId9"/>
    <p:sldId id="265" r:id="rId10"/>
    <p:sldId id="276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7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493-4087-4C95-85B3-AD4BF5DE0B8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91D-234F-46CF-AD71-5F38AFFF3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493-4087-4C95-85B3-AD4BF5DE0B8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91D-234F-46CF-AD71-5F38AFFF3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493-4087-4C95-85B3-AD4BF5DE0B8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91D-234F-46CF-AD71-5F38AFFF3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493-4087-4C95-85B3-AD4BF5DE0B8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91D-234F-46CF-AD71-5F38AFFF3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493-4087-4C95-85B3-AD4BF5DE0B8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91D-234F-46CF-AD71-5F38AFFF3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493-4087-4C95-85B3-AD4BF5DE0B8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91D-234F-46CF-AD71-5F38AFFF3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493-4087-4C95-85B3-AD4BF5DE0B8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91D-234F-46CF-AD71-5F38AFFF3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493-4087-4C95-85B3-AD4BF5DE0B8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91D-234F-46CF-AD71-5F38AFFF3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493-4087-4C95-85B3-AD4BF5DE0B8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91D-234F-46CF-AD71-5F38AFFF3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493-4087-4C95-85B3-AD4BF5DE0B8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91D-234F-46CF-AD71-5F38AFFF3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493-4087-4C95-85B3-AD4BF5DE0B8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91D-234F-46CF-AD71-5F38AFFF3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EA493-4087-4C95-85B3-AD4BF5DE0B8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1E91D-234F-46CF-AD71-5F38AFFF3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isk.yandex.ru/i/9EAoJkOnpCJ_Sg" TargetMode="External"/><Relationship Id="rId13" Type="http://schemas.openxmlformats.org/officeDocument/2006/relationships/hyperlink" Target="https://disk.yandex.ru/d/hCvBrLiBCyD0OA" TargetMode="External"/><Relationship Id="rId3" Type="http://schemas.openxmlformats.org/officeDocument/2006/relationships/hyperlink" Target="https://disk.yandex.ru/i/qveDUbPbXxlwGA" TargetMode="External"/><Relationship Id="rId7" Type="http://schemas.openxmlformats.org/officeDocument/2006/relationships/hyperlink" Target="https://disk.yandex.ru/d/aqd06jw2Q6hwTA" TargetMode="External"/><Relationship Id="rId12" Type="http://schemas.openxmlformats.org/officeDocument/2006/relationships/hyperlink" Target="https://disk.yandex.ru/i/20S8IC0qhIC-Uw" TargetMode="External"/><Relationship Id="rId2" Type="http://schemas.openxmlformats.org/officeDocument/2006/relationships/hyperlink" Target="https://disk.yandex.ru/d/x8kFYhEwuYIUt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isk.yandex.ru/i/xDpuaS8K_AmcbA" TargetMode="External"/><Relationship Id="rId11" Type="http://schemas.openxmlformats.org/officeDocument/2006/relationships/hyperlink" Target="https://disk.yandex.ru/i/zbTbB2Ow7K4Jsw" TargetMode="External"/><Relationship Id="rId5" Type="http://schemas.openxmlformats.org/officeDocument/2006/relationships/hyperlink" Target="https://disk.yandex.ru/d/6B0dZIi57jl9Uw" TargetMode="External"/><Relationship Id="rId10" Type="http://schemas.openxmlformats.org/officeDocument/2006/relationships/hyperlink" Target="https://disk.yandex.ru/d/1HLBmliumQnj7Q" TargetMode="External"/><Relationship Id="rId4" Type="http://schemas.openxmlformats.org/officeDocument/2006/relationships/hyperlink" Target="https://disk.yandex.ru/d/o_q0T7ftp80nMA" TargetMode="External"/><Relationship Id="rId9" Type="http://schemas.openxmlformats.org/officeDocument/2006/relationships/hyperlink" Target="https://disk.yandex.ru/d/JEFnSTziRfhjKw" TargetMode="External"/><Relationship Id="rId14" Type="http://schemas.openxmlformats.org/officeDocument/2006/relationships/hyperlink" Target="https://disk.yandex.ru/d/vBHGlGeCes0IoA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isk.yandex.ru/d/2WTc_VwdOHII-Q" TargetMode="External"/><Relationship Id="rId3" Type="http://schemas.openxmlformats.org/officeDocument/2006/relationships/hyperlink" Target="https://disk.yandex.ru/i/xDpuaS8K_AmcbA" TargetMode="External"/><Relationship Id="rId7" Type="http://schemas.openxmlformats.org/officeDocument/2006/relationships/hyperlink" Target="https://disk.yandex.ru/i/U15Rd3HGiG53Sg" TargetMode="External"/><Relationship Id="rId2" Type="http://schemas.openxmlformats.org/officeDocument/2006/relationships/hyperlink" Target="https://disk.yandex.ru/d/6SGRWczun9DjV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isk.yandex.ru/i/MkmZixh644P9bQ" TargetMode="External"/><Relationship Id="rId5" Type="http://schemas.openxmlformats.org/officeDocument/2006/relationships/hyperlink" Target="https://disk.yand&#1077;x.ru/d/T5l4Uf5Qs3VO9Q" TargetMode="External"/><Relationship Id="rId4" Type="http://schemas.openxmlformats.org/officeDocument/2006/relationships/hyperlink" Target="https://disk.yandex.ru/i/uGPhHfuaKD9E3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7pLwDw2lXzCCVg" TargetMode="External"/><Relationship Id="rId2" Type="http://schemas.openxmlformats.org/officeDocument/2006/relationships/hyperlink" Target="https://disk.yandex.ru/i/ab7V3MaO8e2o_Q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isk.yandex.ru/i/wjfD1j8iUYO_qg" TargetMode="External"/><Relationship Id="rId5" Type="http://schemas.openxmlformats.org/officeDocument/2006/relationships/hyperlink" Target="https://disk.yandex.ru/i/Y0cs9X0-XYElXQ" TargetMode="External"/><Relationship Id="rId4" Type="http://schemas.openxmlformats.org/officeDocument/2006/relationships/hyperlink" Target="https://disk.yandex.ru/i/P_OKqdbqPB8mO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isk.yandex.ru/d/EbHW16z84pnD8g" TargetMode="External"/><Relationship Id="rId3" Type="http://schemas.openxmlformats.org/officeDocument/2006/relationships/hyperlink" Target="https://disk.yandex.ru/i/esmmIZWywjgexg" TargetMode="External"/><Relationship Id="rId7" Type="http://schemas.openxmlformats.org/officeDocument/2006/relationships/hyperlink" Target="https://disk.yandex.ru/i/jIF5w1biGk3nJw" TargetMode="External"/><Relationship Id="rId2" Type="http://schemas.openxmlformats.org/officeDocument/2006/relationships/hyperlink" Target="https://disk.yandex.ru/d/SkeGgxFAmluW8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isk.yandex.ru/d/_pGSY5Nkjj4vZw" TargetMode="External"/><Relationship Id="rId5" Type="http://schemas.openxmlformats.org/officeDocument/2006/relationships/hyperlink" Target="https://disk.yandex.ru/d/XfcsT40XeokCeQ" TargetMode="External"/><Relationship Id="rId10" Type="http://schemas.openxmlformats.org/officeDocument/2006/relationships/hyperlink" Target="https://disk.yandex.ru/d/1HLBmliumQnj7Q" TargetMode="External"/><Relationship Id="rId4" Type="http://schemas.openxmlformats.org/officeDocument/2006/relationships/hyperlink" Target="https://disk.yandex.ru/i/1H7ZrqiyxAYH1w" TargetMode="External"/><Relationship Id="rId9" Type="http://schemas.openxmlformats.org/officeDocument/2006/relationships/hyperlink" Target="https://disk.yandex.ru/d/bHSKZlqTcEyjQQ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ioco.ru/Media/Default/Documents/500/Metodica_500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isk.yandex.ru/d/JY5qeysABTAVgA" TargetMode="External"/><Relationship Id="rId13" Type="http://schemas.openxmlformats.org/officeDocument/2006/relationships/hyperlink" Target="https://disk.yandex.ru/i/O_FxEGmoccf4Wg" TargetMode="External"/><Relationship Id="rId3" Type="http://schemas.openxmlformats.org/officeDocument/2006/relationships/hyperlink" Target="https://disk.yandex.ru/d/Ydt1PgQAJXPKxw" TargetMode="External"/><Relationship Id="rId7" Type="http://schemas.openxmlformats.org/officeDocument/2006/relationships/hyperlink" Target="https://disk.yandex.ru/d/as2PXtYzrk1vHg" TargetMode="External"/><Relationship Id="rId12" Type="http://schemas.openxmlformats.org/officeDocument/2006/relationships/hyperlink" Target="https://disk.yandex.ru/d/0cCJyE597Epw8w" TargetMode="External"/><Relationship Id="rId2" Type="http://schemas.openxmlformats.org/officeDocument/2006/relationships/hyperlink" Target="https://disk.yandex.ru/d/ZDbyXVZnnXFKn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isk.yandex.ru/d/_psdC8SpuvVXqw" TargetMode="External"/><Relationship Id="rId11" Type="http://schemas.openxmlformats.org/officeDocument/2006/relationships/hyperlink" Target="https://disk.yandex.ru/i/RDZSFtBLSUga2A" TargetMode="External"/><Relationship Id="rId5" Type="http://schemas.openxmlformats.org/officeDocument/2006/relationships/hyperlink" Target="https://disk.yandex.ru/d/KuLO_ORPvqy9FQ" TargetMode="External"/><Relationship Id="rId15" Type="http://schemas.openxmlformats.org/officeDocument/2006/relationships/hyperlink" Target="https://disk.yandex.ru/i/PLFYLeCgu-mTqg" TargetMode="External"/><Relationship Id="rId10" Type="http://schemas.openxmlformats.org/officeDocument/2006/relationships/hyperlink" Target="https://disk.yandex.ru/i/C6jk9vcrHMMGfg" TargetMode="External"/><Relationship Id="rId4" Type="http://schemas.openxmlformats.org/officeDocument/2006/relationships/hyperlink" Target="https://disk.yandex.ru/i/PYi9va7FV6PMUQ" TargetMode="External"/><Relationship Id="rId9" Type="http://schemas.openxmlformats.org/officeDocument/2006/relationships/hyperlink" Target="https://disk.yandex.ru/i/3AwrCDAiXGGyUg" TargetMode="External"/><Relationship Id="rId14" Type="http://schemas.openxmlformats.org/officeDocument/2006/relationships/hyperlink" Target="https://disk.yandex.ru/d/v5yTb0znweqGi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JKxbfkh3QSb09w" TargetMode="External"/><Relationship Id="rId7" Type="http://schemas.openxmlformats.org/officeDocument/2006/relationships/hyperlink" Target="https://disk.yandex.ru/d/VH0fPdXDq2azqw" TargetMode="External"/><Relationship Id="rId2" Type="http://schemas.openxmlformats.org/officeDocument/2006/relationships/hyperlink" Target="https://disk.yandex.ru/d/YHBp9hd-On3DR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isk.yandex.ru/i/JcWsEgjUp4RQ9w" TargetMode="External"/><Relationship Id="rId5" Type="http://schemas.openxmlformats.org/officeDocument/2006/relationships/hyperlink" Target="https://disk.yandex.ru/d/_6wwYe9xjhvxxg" TargetMode="External"/><Relationship Id="rId4" Type="http://schemas.openxmlformats.org/officeDocument/2006/relationships/hyperlink" Target="https://disk.yandex.ru/i/uVrHXTbJ4V9KB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260648"/>
            <a:ext cx="817642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Итоги реализации проекта 500+ МБОУ «Орджоникидзевская СОШ»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20school.ru/images/500-ply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000372"/>
            <a:ext cx="664373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7154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Реализация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программы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антирисковых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мер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«Дефицит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педагогических кадров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1" y="521634"/>
          <a:ext cx="8786875" cy="5907762"/>
        </p:xfrm>
        <a:graphic>
          <a:graphicData uri="http://schemas.openxmlformats.org/drawingml/2006/table">
            <a:tbl>
              <a:tblPr/>
              <a:tblGrid>
                <a:gridCol w="2213137"/>
                <a:gridCol w="3012025"/>
                <a:gridCol w="750309"/>
                <a:gridCol w="1254111"/>
                <a:gridCol w="1557293"/>
              </a:tblGrid>
              <a:tr h="461654">
                <a:tc>
                  <a:txBody>
                    <a:bodyPr/>
                    <a:lstStyle/>
                    <a:p>
                      <a:pPr marR="170180" algn="ctr">
                        <a:lnSpc>
                          <a:spcPct val="115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Задача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0180" algn="ctr">
                        <a:lnSpc>
                          <a:spcPct val="115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0180" algn="ctr">
                        <a:lnSpc>
                          <a:spcPct val="115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Срок реализации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0180" algn="ctr">
                        <a:lnSpc>
                          <a:spcPct val="115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0180" algn="ctr">
                        <a:lnSpc>
                          <a:spcPct val="115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Ссылка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699">
                <a:tc>
                  <a:txBody>
                    <a:bodyPr/>
                    <a:lstStyle/>
                    <a:p>
                      <a:pPr marR="170180" algn="just">
                        <a:lnSpc>
                          <a:spcPct val="115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Проанализировать имеющийся педагогический состав (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квалификацикационная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категория, переподготовка, повышение квалификации)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0180">
                        <a:lnSpc>
                          <a:spcPct val="115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Диагностика профессиональных дефицитов педагогических работников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170180">
                        <a:lnSpc>
                          <a:spcPct val="115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Комплектование на 2021-2022 учебный год, распределение учебной нагрузки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170180">
                        <a:lnSpc>
                          <a:spcPct val="115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Аналитическая справка об имеющихся в МБОУ «Орджоникидзевская СОШ» педагогических кадрах на 2022-2023 учебный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170180">
                        <a:lnSpc>
                          <a:spcPct val="115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Подача сведений об имеющихся вакансиях на 2022 - 2023 учебный год в Центр занятости населения и на портал https: rabota.ru/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0180" algn="just">
                        <a:lnSpc>
                          <a:spcPct val="115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Май 2022г.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Заместитель директора по УВР Смолина Ю.А.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https://disk.yandex.ru/d/x8kFYhEwuYIUtA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https://disk.yandex.ru/i/qveDUbPbXxlwGA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https://disk.yandex.ru/d/o_q0T7ftp80nMA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https://disk.yandex.ru/d/6B0dZIi57jl9Uw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6"/>
                        </a:rPr>
                        <a:t>https://disk.yandex.ru/i/xDpuaS8K_AmcbA</a:t>
                      </a: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078">
                <a:tc rowSpan="3">
                  <a:txBody>
                    <a:bodyPr/>
                    <a:lstStyle/>
                    <a:p>
                      <a:pPr marR="170180">
                        <a:lnSpc>
                          <a:spcPct val="115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Сформировать индивидуальный план профессионального развития педагогов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01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Повышение квалификации педагогических работников через: обучение по программам дополнительного профессионального образования, участие в конкурсах и проектах различных уровней, самообразование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0180" algn="just">
                        <a:lnSpc>
                          <a:spcPct val="115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До 31 декабря 2022г.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Заместитель директора по УВР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https://disk.yandex.ru/d/aqd06jw2Q6hwTA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https://disk.yandex.ru/i/9EAoJkOnpCJ_Sg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9"/>
                        </a:rPr>
                        <a:t>https://disk.yandex.ru/d/JEFnSTziRfhjKw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10"/>
                        </a:rPr>
                        <a:t>https://disk.yandex.ru/d/1HLBmliumQnj7Q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0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534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анкетирования «Оценка влияния профессионального сотрудничества через сетевое взаимодействие школ».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0180" algn="just">
                        <a:lnSpc>
                          <a:spcPct val="115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До 31 августа 2022г.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Заместитель директора по УВР педагог-психолог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1"/>
                        </a:rPr>
                        <a:t>https://disk.yandex.ru/i/zbTbB2Ow7K4Jsw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2"/>
                        </a:rPr>
                        <a:t>https://disk.yandex.ru/i/20S8IC0qhIC-Uw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70180" algn="just">
                        <a:lnSpc>
                          <a:spcPct val="115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самодиагностики профессиональных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дефицитов педагогических работников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0180" algn="just">
                        <a:lnSpc>
                          <a:spcPct val="115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До 30 июня 2022г.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Заместитель директора по УВР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13"/>
                        </a:rPr>
                        <a:t>https://disk.yandex.ru/d/hCvBrLiBCyD0OA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710">
                <a:tc>
                  <a:txBody>
                    <a:bodyPr/>
                    <a:lstStyle/>
                    <a:p>
                      <a:pPr marR="170180" algn="just">
                        <a:lnSpc>
                          <a:spcPct val="115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Разработать механизм заключения договоров о сетевом взаимодействии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0180" algn="just">
                        <a:lnSpc>
                          <a:spcPct val="115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Апробация внедрения практик сетевого взаимодействия с использованием элементов цифровой образовательной среды (при возможности), в том числе с привлечением педагогов из сильных школ к проведению уроков в школах с дефицитом педагогических кадров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0180" algn="just">
                        <a:lnSpc>
                          <a:spcPct val="115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До 31 декабря 2022г.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Директор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4"/>
                        </a:rPr>
                        <a:t>https://disk.yandex.ru/d/vBHGlGeCes0IoA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7154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Реализация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программы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антирисковых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мер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«Дефицит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педагогических кадров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2" y="571480"/>
          <a:ext cx="8286807" cy="4506074"/>
        </p:xfrm>
        <a:graphic>
          <a:graphicData uri="http://schemas.openxmlformats.org/drawingml/2006/table">
            <a:tbl>
              <a:tblPr/>
              <a:tblGrid>
                <a:gridCol w="1643074"/>
                <a:gridCol w="2294872"/>
                <a:gridCol w="1686743"/>
                <a:gridCol w="1210054"/>
                <a:gridCol w="1452064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Задача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Срок реализации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Ссылки</a:t>
                      </a:r>
                      <a:endParaRPr lang="ru-RU" sz="11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sz="1100" dirty="0"/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652">
                <a:tc>
                  <a:txBody>
                    <a:bodyPr/>
                    <a:lstStyle/>
                    <a:p>
                      <a:pPr marR="1701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0180" algn="just">
                        <a:lnSpc>
                          <a:spcPct val="115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сетевого партнерства и развитие применения цифровых образовательных ресурсов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0180" algn="just">
                        <a:lnSpc>
                          <a:spcPct val="115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До 31 декабря 2022г.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Директор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https://disk.yandex.ru/d/6SGRWczun9DjVA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16">
                <a:tc rowSpan="2">
                  <a:txBody>
                    <a:bodyPr/>
                    <a:lstStyle/>
                    <a:p>
                      <a:pPr marR="170180" algn="just">
                        <a:lnSpc>
                          <a:spcPct val="115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Разработать мероприятия по привлечению педагогических работников в МБОУ «Орджоникидзевская СОШ»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0180" algn="just">
                        <a:lnSpc>
                          <a:spcPct val="115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Привлечение студентов для работы в школе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0180" algn="just">
                        <a:lnSpc>
                          <a:spcPct val="115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До 31 декабря 2022г.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Директор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https://disk.yandex.ru/i/xDpuaS8K_AmcbA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0180" algn="just">
                        <a:lnSpc>
                          <a:spcPct val="115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Участие в проекте «Земский учитель»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0180" algn="just">
                        <a:lnSpc>
                          <a:spcPct val="115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До 31 декабря 2022г.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Директор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Не выполнено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148">
                <a:tc>
                  <a:txBody>
                    <a:bodyPr/>
                    <a:lstStyle/>
                    <a:p>
                      <a:pPr marR="170180" algn="just">
                        <a:lnSpc>
                          <a:spcPct val="115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Заключать целевые договоры обучения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  <a:tabLst>
                          <a:tab pos="1392555" algn="l"/>
                        </a:tabLs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Профориентационная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работа с обучающимися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0180" algn="just">
                        <a:lnSpc>
                          <a:spcPct val="115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Весь период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Директор, заместитель директора по УВР и ВР, классные руководители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https://disk.yandex.ru/i/uGPhHfuaKD9E3w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https://disk.yandеx.ru/d/T5l4Uf5Qs3VO9Q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https://disk.yandex.ru/i/MkmZixh644P9bQ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https://disk.yandex.ru/i/U15Rd3HGiG53Sg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https://disk.yandex.ru/d/2WTc_VwdOHII-Q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7154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Реализация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программы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антирисковых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мер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lang="ru-RU" sz="1200" b="1" dirty="0" smtClean="0"/>
              <a:t>Высокая доля обучающихся с рисками </a:t>
            </a:r>
            <a:r>
              <a:rPr lang="ru-RU" sz="1200" b="1" dirty="0" err="1" smtClean="0"/>
              <a:t>неуспешности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2" y="714356"/>
          <a:ext cx="8501122" cy="5500726"/>
        </p:xfrm>
        <a:graphic>
          <a:graphicData uri="http://schemas.openxmlformats.org/drawingml/2006/table">
            <a:tbl>
              <a:tblPr/>
              <a:tblGrid>
                <a:gridCol w="1827343"/>
                <a:gridCol w="1460808"/>
                <a:gridCol w="2069699"/>
                <a:gridCol w="1714512"/>
                <a:gridCol w="1428760"/>
              </a:tblGrid>
              <a:tr h="503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Задача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Срок реализации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Ссылки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31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Выявить количество обучающихся с рисками учебной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неуспешности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Создание банка данных учащихся, испытывающих затруднения в обучении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Заместитель директора по УВР психолог Губина Е.Г.,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социальный педагогКурбатова О.Г.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https://disk.yandex.ru/i/ab7V3MaO8e2o_Q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9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Диагностика обучающихся с рисками учебной неуспешности.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Педагог-психолог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Губина Е.Г.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https://disk.yandex.ru/d/7pLwDw2lXzCCVg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https://disk.yandex.ru/i/P_OKqdbqPB8mOg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 совет на тему: «Повышение уровня образования в школе, находящейся в сложном социальном контексте».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Март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Директор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https://disk.yandex.ru/i/Y0cs9X0-XYElXQ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https://disk.yandex.ru/i/wjfD1j8iUYO_qg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7154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Реализация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программы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антирисковых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мер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lang="ru-RU" sz="1200" b="1" dirty="0" smtClean="0"/>
              <a:t>Высокая доля обучающихся с рисками </a:t>
            </a:r>
            <a:r>
              <a:rPr lang="ru-RU" sz="1200" b="1" dirty="0" err="1" smtClean="0"/>
              <a:t>неуспешности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2" y="714356"/>
          <a:ext cx="8786875" cy="6094983"/>
        </p:xfrm>
        <a:graphic>
          <a:graphicData uri="http://schemas.openxmlformats.org/drawingml/2006/table">
            <a:tbl>
              <a:tblPr/>
              <a:tblGrid>
                <a:gridCol w="1888766"/>
                <a:gridCol w="1826010"/>
                <a:gridCol w="1823170"/>
                <a:gridCol w="1772143"/>
                <a:gridCol w="1476786"/>
              </a:tblGrid>
              <a:tr h="389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Задача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Срок реализации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Ссылки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Ликвидировать пробелы  предметной подготовки обучающихся через дополнительные занятия, внеурочную деятельность, индивидуальные занятия и повторение учебного материала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Коррекционная работа по сопровождению детей, испытывающих затруднения в освоении образовательных программ (индивидуальная /групповая работа со слабоуспевающими обучающимися), дополнительные занятия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Апрель, сентябрь, октябрь, ноябрь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Заместитель директора по УВР педагог-психолог Губина Е.Г., учитель-логопед,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учителя-предметники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https://disk.yandex.ru/d/SkeGgxFAmluW8w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https://disk.yandex.ru/i/esmmIZWywjgexg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https://disk.yandex.ru/i/1H7ZrqiyxAYH1w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https://disk.yandex.ru/d/XfcsT40XeokCeQ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https://disk.yandex.ru/d/_pGSY5Nkjj4vZw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https://disk.yandex.ru/i/jIF5w1biGk3nJw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50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Активизировать деятельность, направленную на создание ситуаций  успеха  в учебно-воспитательном процессе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Совершенствование форм и методов работы, создание ситуаций  успеха  в учебно-воспитательном процессе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 течение года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Заместитель директора по УВР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методист УО Трегубова В.В.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https://disk.yandex.ru/d/EbHW16z84pnD8g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https://disk.yandex.ru/d/bHSKZlqTcEyjQQ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10"/>
                        </a:rPr>
                        <a:t>https://disk.yandex.ru/d/1HLBmliumQnj7Q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Повышение квалификации педагогов (курсы, 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семинары,мастер-классы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др.)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214289"/>
          <a:ext cx="8715436" cy="642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5436"/>
              </a:tblGrid>
              <a:tr h="644678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В ПРОЕКТЕ 500+ ПОЗВОЛИЛА ПРИОБРЕСТИ ОПЫТ: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</a:tr>
              <a:tr h="451468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Лично для руководителя школы-участницы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проекта 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30309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Саморазвитие;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личностный и профессиональный рост;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опыт преодоления факторов риска и проблемных зон внутри коллектива, включение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школьного коллектива в совместную деятельность по преодолению рисков;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применение новых методов работы образовательной организации по реализации программы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развития.</a:t>
                      </a:r>
                      <a:endParaRPr lang="ru-RU" dirty="0"/>
                    </a:p>
                  </a:txBody>
                  <a:tcPr/>
                </a:tc>
              </a:tr>
              <a:tr h="451468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Для школы- участницы проекта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578710">
                <a:tc>
                  <a:txBody>
                    <a:bodyPr/>
                    <a:lstStyle/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 появилась возможность вскрыть имеющиеся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проблемы, осознать и принять их;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 проведена большая работа по объединению и сплочению педагогического коллектива для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преодоления выявленных рисков;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 поставлена и выполняется задача перехода ОО из ШНОР в школу с эффективным режимом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работы, что позволит повысить имидж образовательного учреждения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214422"/>
            <a:ext cx="5715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стория\Desktop\Screenshot 2022-11-21 at 10-10-04 ФИС ОКО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08"/>
            <a:ext cx="8501122" cy="5500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0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Загружены в систему  анкеты руководителя, учителей , родителей и учащихся, верифицированы рисковые профили  школы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83568" y="520223"/>
            <a:ext cx="770485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результатам  анкетирования был составлен рисковый профиль.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10 возможных рисков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нашей  школы актуальны следующие: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1.Низкий уровень вовлеченности родителей в учебный процесс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Дефицит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педкадров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3.Высокая доля обучающихся с рисками учебной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неуспешности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9" y="2428868"/>
          <a:ext cx="8215368" cy="4226710"/>
        </p:xfrm>
        <a:graphic>
          <a:graphicData uri="http://schemas.openxmlformats.org/drawingml/2006/table">
            <a:tbl>
              <a:tblPr/>
              <a:tblGrid>
                <a:gridCol w="5363948"/>
                <a:gridCol w="1426423"/>
                <a:gridCol w="1424997"/>
              </a:tblGrid>
              <a:tr h="444742">
                <a:tc>
                  <a:txBody>
                    <a:bodyPr/>
                    <a:lstStyle/>
                    <a:p>
                      <a:pPr marL="1346200" marR="1341120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Факторы</a:t>
                      </a:r>
                      <a:r>
                        <a:rPr lang="ru-RU" sz="1200" b="1" spc="-1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риска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395"/>
                    </a:solidFill>
                  </a:tcPr>
                </a:tc>
                <a:tc>
                  <a:txBody>
                    <a:bodyPr/>
                    <a:lstStyle/>
                    <a:p>
                      <a:pPr marL="121920" marR="113030" indent="10160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Значимость</a:t>
                      </a:r>
                      <a:r>
                        <a:rPr lang="ru-RU" sz="1200" b="1" spc="5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фактора</a:t>
                      </a:r>
                      <a:r>
                        <a:rPr lang="ru-RU" sz="1200" b="1" spc="-6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риска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395"/>
                    </a:solidFill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Рекомендации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395"/>
                    </a:solidFill>
                  </a:tcPr>
                </a:tc>
              </a:tr>
              <a:tr h="127069">
                <a:tc>
                  <a:txBody>
                    <a:bodyPr/>
                    <a:lstStyle/>
                    <a:p>
                      <a:pPr marL="67945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u-RU" sz="12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Низкий уровень</a:t>
                      </a:r>
                      <a:r>
                        <a:rPr lang="ru-RU" sz="1200" spc="-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оснащения</a:t>
                      </a:r>
                      <a:r>
                        <a:rPr lang="ru-RU" sz="12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школы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5280" marR="331470"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Ссылка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16">
                <a:tc>
                  <a:txBody>
                    <a:bodyPr/>
                    <a:lstStyle/>
                    <a:p>
                      <a:pPr marL="67945">
                        <a:lnSpc>
                          <a:spcPts val="127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ru-RU" sz="12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Дефицит</a:t>
                      </a:r>
                      <a:r>
                        <a:rPr lang="ru-RU" sz="1200" spc="-2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педагогических</a:t>
                      </a:r>
                      <a:r>
                        <a:rPr lang="ru-RU" sz="1200" spc="-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кадров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5915" marR="331470" algn="ctr">
                        <a:lnSpc>
                          <a:spcPts val="127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Высокая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27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200" u="sng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Ссылка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989">
                <a:tc>
                  <a:txBody>
                    <a:bodyPr/>
                    <a:lstStyle/>
                    <a:p>
                      <a:pPr marL="67945" marR="76136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ru-RU" sz="12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Недостаточная</a:t>
                      </a:r>
                      <a:r>
                        <a:rPr lang="ru-RU" sz="12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предметная</a:t>
                      </a:r>
                      <a:r>
                        <a:rPr lang="ru-RU" sz="12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2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методическая</a:t>
                      </a:r>
                      <a:r>
                        <a:rPr lang="ru-RU" sz="1200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компетентность</a:t>
                      </a:r>
                      <a:r>
                        <a:rPr lang="ru-RU" sz="1200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педагогических</a:t>
                      </a:r>
                      <a:r>
                        <a:rPr lang="ru-RU" sz="12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работников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5915" marR="33147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Низкая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960" marR="69342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Ссылка</a:t>
                      </a:r>
                      <a:r>
                        <a:rPr lang="ru-RU" sz="1200" spc="-285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u="sng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Ссылка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989">
                <a:tc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r>
                        <a:rPr lang="ru-RU" sz="12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Риски</a:t>
                      </a:r>
                      <a:r>
                        <a:rPr lang="ru-RU" sz="1200" spc="-2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низкой</a:t>
                      </a:r>
                      <a:r>
                        <a:rPr lang="ru-RU" sz="12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адаптивности</a:t>
                      </a:r>
                      <a:r>
                        <a:rPr lang="ru-RU" sz="1200" spc="-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учебного</a:t>
                      </a:r>
                      <a:r>
                        <a:rPr lang="ru-RU" sz="12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процесса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5915" marR="33147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Низкая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960" marR="69342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Ссылка</a:t>
                      </a:r>
                      <a:r>
                        <a:rPr lang="ru-RU" sz="1200" spc="-285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u="sng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Ссылка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495">
                <a:tc>
                  <a:txBody>
                    <a:bodyPr/>
                    <a:lstStyle/>
                    <a:p>
                      <a:pPr marL="67945" marR="43307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r>
                        <a:rPr lang="ru-RU" sz="1200" spc="-3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Несформированность</a:t>
                      </a:r>
                      <a:r>
                        <a:rPr lang="ru-RU" sz="1200" spc="-2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внутришкольной</a:t>
                      </a:r>
                      <a:r>
                        <a:rPr lang="ru-RU" sz="1200" spc="-3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системы</a:t>
                      </a:r>
                      <a:r>
                        <a:rPr lang="ru-RU" sz="1200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повышения</a:t>
                      </a:r>
                      <a:r>
                        <a:rPr lang="ru-RU" sz="1200" spc="-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квалификации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5915" marR="33147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Низкая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u="sng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Ссылка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495">
                <a:tc>
                  <a:txBody>
                    <a:bodyPr/>
                    <a:lstStyle/>
                    <a:p>
                      <a:pPr marL="67945" marR="46355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6. Высокая доля обучающихся с рисками учебной</a:t>
                      </a:r>
                      <a:r>
                        <a:rPr lang="ru-RU" sz="1200" spc="-29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неуспешности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5280" marR="33147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200" u="sng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Ссылка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658">
                <a:tc>
                  <a:txBody>
                    <a:bodyPr/>
                    <a:lstStyle/>
                    <a:p>
                      <a:pPr marL="6794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r>
                        <a:rPr lang="ru-RU" sz="1200" spc="-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Высокая</a:t>
                      </a:r>
                      <a:r>
                        <a:rPr lang="ru-RU" sz="12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доля</a:t>
                      </a:r>
                      <a:r>
                        <a:rPr lang="ru-RU" sz="12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обучающихся</a:t>
                      </a:r>
                      <a:r>
                        <a:rPr lang="ru-RU" sz="1200" spc="-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spc="-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ОВЗ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5915" marR="331470" algn="ctr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Низкая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u="sng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Ссылка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495">
                <a:tc>
                  <a:txBody>
                    <a:bodyPr/>
                    <a:lstStyle/>
                    <a:p>
                      <a:pPr marL="67945" marR="83248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r>
                        <a:rPr lang="ru-RU" sz="1200" spc="-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Низкое</a:t>
                      </a:r>
                      <a:r>
                        <a:rPr lang="ru-RU" sz="1200" spc="-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качество</a:t>
                      </a:r>
                      <a:r>
                        <a:rPr lang="ru-RU" sz="1200" spc="-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преодоления</a:t>
                      </a:r>
                      <a:r>
                        <a:rPr lang="ru-RU" sz="1200" spc="-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языковых</a:t>
                      </a:r>
                      <a:r>
                        <a:rPr lang="ru-RU" sz="1200" spc="-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200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культурных барьеров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5915" marR="331470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Низкая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200" u="sng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Ссылка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484">
                <a:tc>
                  <a:txBody>
                    <a:bodyPr/>
                    <a:lstStyle/>
                    <a:p>
                      <a:pPr marL="67945" marR="84963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9. Пониженный уровень качества школьной</a:t>
                      </a:r>
                      <a:r>
                        <a:rPr lang="ru-RU" sz="1200" spc="-28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образовательной</a:t>
                      </a:r>
                      <a:r>
                        <a:rPr lang="ru-RU" sz="1200" spc="-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200" spc="-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воспитательной</a:t>
                      </a:r>
                      <a:r>
                        <a:rPr lang="ru-RU" sz="1200" spc="-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среды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5915" marR="33147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Низкая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960" marR="704215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Ссылка</a:t>
                      </a:r>
                      <a:r>
                        <a:rPr lang="ru-RU" sz="1200" spc="-290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u="sng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Ссылка</a:t>
                      </a:r>
                      <a:r>
                        <a:rPr lang="ru-RU" sz="1200" spc="-290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u="sng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Ссылка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658">
                <a:tc>
                  <a:txBody>
                    <a:bodyPr/>
                    <a:lstStyle/>
                    <a:p>
                      <a:pPr marL="67945">
                        <a:lnSpc>
                          <a:spcPts val="127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r>
                        <a:rPr lang="ru-RU" sz="1200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Низкий уровень</a:t>
                      </a:r>
                      <a:r>
                        <a:rPr lang="ru-RU" sz="1200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вовлеченности</a:t>
                      </a:r>
                      <a:r>
                        <a:rPr lang="ru-RU" sz="1200" spc="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родителей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5280" marR="331470" algn="ctr">
                        <a:lnSpc>
                          <a:spcPts val="127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27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4471C4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Ссылка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1520" y="0"/>
            <a:ext cx="813690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основе данных анализа внешних и внутренних условий работы, текущего состояния развития школы, в том числе с учетом анализа «рискового профиля» нами разработаны  концептуальные документы: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Среднесрочная программа развития на 2022 год.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Концепция развития МБОУ «Орджоникидзевская СОШ» на 2022-2025годы.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антирисковых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мер в соответствии с рисковым профилем «Низкий уровень вовлеченности родителей».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антирисковых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мер   в соответствии с рисковым профилем «Высокая доля обучающихся с рисками учебной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неуспешности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антирисковых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мер   в соответствии с рисковым профилем «Дефицит педагогических кадров».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https://sbcargo.ru/images/aviaperevozka-moskva-singapu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77072"/>
            <a:ext cx="378500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стория\Pictures\2022-11-22\концеп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42852"/>
            <a:ext cx="2428892" cy="3071834"/>
          </a:xfrm>
          <a:prstGeom prst="rect">
            <a:avLst/>
          </a:prstGeom>
          <a:noFill/>
        </p:spPr>
      </p:pic>
      <p:pic>
        <p:nvPicPr>
          <p:cNvPr id="1027" name="Picture 3" descr="C:\Users\История\Pictures\2022-11-22\среднес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42852"/>
            <a:ext cx="2643206" cy="3000396"/>
          </a:xfrm>
          <a:prstGeom prst="rect">
            <a:avLst/>
          </a:prstGeom>
          <a:noFill/>
        </p:spPr>
      </p:pic>
      <p:pic>
        <p:nvPicPr>
          <p:cNvPr id="1028" name="Picture 4" descr="C:\Users\История\Pictures\2022-11-22\антириск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3571876"/>
            <a:ext cx="2286016" cy="2936993"/>
          </a:xfrm>
          <a:prstGeom prst="rect">
            <a:avLst/>
          </a:prstGeom>
          <a:noFill/>
        </p:spPr>
      </p:pic>
      <p:pic>
        <p:nvPicPr>
          <p:cNvPr id="1029" name="Picture 5" descr="C:\Users\История\Pictures\2022-11-22\антириск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571876"/>
            <a:ext cx="2286016" cy="3000396"/>
          </a:xfrm>
          <a:prstGeom prst="rect">
            <a:avLst/>
          </a:prstGeom>
          <a:noFill/>
        </p:spPr>
      </p:pic>
      <p:pic>
        <p:nvPicPr>
          <p:cNvPr id="1030" name="Picture 6" descr="C:\Users\История\Pictures\2022-11-22\антириск 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3571876"/>
            <a:ext cx="2357454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67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380"/>
                <a:gridCol w="6045620"/>
              </a:tblGrid>
              <a:tr h="79732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Факторы риска (только актуальные для ОО)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Цели и задачи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антирисковых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программ</a:t>
                      </a:r>
                      <a:endParaRPr lang="ru-RU" dirty="0"/>
                    </a:p>
                  </a:txBody>
                  <a:tcPr/>
                </a:tc>
              </a:tr>
              <a:tr h="129277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Низкий уровень вовлеченности родителей в учебный процесс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Цель: создание условий для координации усилий ОО и социума с целью вовлеченности родителей  в школьную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жизнь.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Задачи: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внедрить эффективные формы работы с родителями с целью их вовлечения в школьную жизнь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3903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Дефицит педагогических кадров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Цель: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устранение дефицита педагогических кадров МБОУ «Орджоникидзевская СОШ».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Задачи: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проанализировать имеющийся педагогический состав (квалификационная категория, переподготовка, повышение квалификации);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сформировать индивидуальный план профессионального развития педагогов;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разработать механизм заключения договоров о сетевом взаимодействии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разработать мероприятия по привлечению педагогических работников в МБОУ «Орджоникидзевская СОШ».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50477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Высокая доля обучающихся с рисками учебной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неуспешности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Цель: создание условий для повышения уровня успешности обучающихся в период реализации программы за счет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сформированности метапредметных, личностных и базовых предметных умений.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Задачи: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-выявить количество обучающихся с рисками учебной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неуспешности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-активизировать деятельность направленную на создание ситуаций успеха в учебно-воспитательном процессе;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-ликвидировать пробелы предметной подготовки обучающихся через дополнительные занятия, внеурочную деятельность, индивидуальные занятия и повторение учебного материала;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-создать условия для формирования УУД.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42853"/>
          <a:ext cx="8715436" cy="6500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100180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Ожидаемые конечные результаты реализации программы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041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Низкий</a:t>
                      </a:r>
                      <a:r>
                        <a:rPr lang="ru-RU" sz="1600" baseline="0" dirty="0" smtClean="0"/>
                        <a:t> уровень вовлеченности родителей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2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факт</a:t>
                      </a:r>
                      <a:endParaRPr lang="ru-RU" sz="1600" dirty="0"/>
                    </a:p>
                  </a:txBody>
                  <a:tcPr/>
                </a:tc>
              </a:tr>
              <a:tr h="73094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Доля родителей (законных представителей), в школьную жизнь, увеличится от 72 до 85%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100%</a:t>
                      </a:r>
                      <a:endParaRPr lang="ru-RU" sz="1600" dirty="0"/>
                    </a:p>
                  </a:txBody>
                  <a:tcPr/>
                </a:tc>
              </a:tr>
              <a:tr h="58041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Дефицит педагогических кадров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711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Укомплектованность педагогических кадров на 100%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90% (Участие</a:t>
                      </a:r>
                      <a:r>
                        <a:rPr lang="ru-RU" sz="1600" baseline="0" dirty="0" smtClean="0"/>
                        <a:t> в проекте «Земский учитель» – не выполнено</a:t>
                      </a:r>
                      <a:endParaRPr lang="ru-RU" sz="1600" dirty="0"/>
                    </a:p>
                  </a:txBody>
                  <a:tcPr/>
                </a:tc>
              </a:tr>
              <a:tr h="61060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Высокая доля обучающихся с рисками учебной </a:t>
                      </a:r>
                      <a:r>
                        <a:rPr lang="ru-RU" sz="1600" dirty="0" err="1" smtClean="0"/>
                        <a:t>неуспешности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2134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Дополнительные занятия с обучающимися, имеющими трудности в обучении (20%)</a:t>
                      </a:r>
                    </a:p>
                    <a:p>
                      <a:r>
                        <a:rPr lang="ru-RU" sz="1600" dirty="0" smtClean="0"/>
                        <a:t>Психолого-педагогическое сопровождение обучающихся с трудностями в обучении (20%)</a:t>
                      </a:r>
                    </a:p>
                    <a:p>
                      <a:r>
                        <a:rPr lang="ru-RU" sz="1600" dirty="0" smtClean="0"/>
                        <a:t>Использование</a:t>
                      </a:r>
                      <a:r>
                        <a:rPr lang="ru-RU" sz="1600" baseline="0" dirty="0" smtClean="0"/>
                        <a:t> педагогами активных форм взаимодействия с обучающимися (100%)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100%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715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Реализация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программы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антирисковых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мер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«Низкий уровень вовлеченности родителей»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3" y="500042"/>
          <a:ext cx="8715436" cy="6264988"/>
        </p:xfrm>
        <a:graphic>
          <a:graphicData uri="http://schemas.openxmlformats.org/drawingml/2006/table">
            <a:tbl>
              <a:tblPr/>
              <a:tblGrid>
                <a:gridCol w="1294966"/>
                <a:gridCol w="1419677"/>
                <a:gridCol w="1313500"/>
                <a:gridCol w="914170"/>
                <a:gridCol w="1813321"/>
                <a:gridCol w="195980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Направление в соответствии с риском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Задача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Срок реализации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Ссылки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диагностической работы по изучению семьи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Изучить особенности семейного воспитания,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Выявление устранения источников отрицательных взаимоотношений в семье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 Анкетирование родителей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-посещение семей обучающихся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 составление социального паспорта класса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Сентябрь 2022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Социальный педагог Курбатова О.Г.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Классные руководители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https://disk.yandex.ru/d/ZDbyXVZnnXFKnw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https://disk.yandex.ru/d/Ydt1PgQAJXPKxw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https://disk.yandex.ru/i/PYi9va7FV6PMUQ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04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Организация психолого-педагогического просвещения родителей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Совершенствование деятельности образовательного учреждения по вопросам воспитания обучающихся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консультативной помощи родителям неуспевающих обучающихся в решении актуальных вопросов;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 течение года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Педагог-психолог Губина Е.Г., социальный педагог Курбатова О.Г., классные руководители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https://disk.yandex.ru/d/KuLO_ORPvqy9FQ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https://disk.yandex.ru/d/_psdC8SpuvVXqw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https://disk.yandex.ru/d/as2PXtYzrk1vHg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https://disk.yandex.ru/d/JY5qeysABTAVgA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https://disk.yandex.ru/i/3AwrCDAiXGGyUg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0"/>
                        </a:rPr>
                        <a:t>https://disk.yandex.ru/i/C6jk9vcrHMMGfg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1"/>
                        </a:rPr>
                        <a:t>https://disk.yandex.ru/i/RDZSFtBLSUga2A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Родительский лекторий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 течение года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Педагог-психолог Губина Е.Г., социальный педагог Курбатова О.Г., классные руководители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59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Организация открытого пространства школы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Создание условий для обеспечения прав родителей на участие в управлении образовательным учреждением, в проектировании и развитии образовательной программы образовательного учреждения и условий ее реализации.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Работа Совета родителей, Совета отцов, родительской общественности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 в течение года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Педагог-психолог Губина Е.Г., социальный педагог Курбатова О.Г., классные руководители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2"/>
                        </a:rPr>
                        <a:t>https://disk.yandex.ru/d/0cCJyE597Epw8w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3"/>
                        </a:rPr>
                        <a:t>https://disk.yandex.ru/i/O_FxEGmoccf4Wg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Доступность наблюдения родителями за процессом обучения, поведением обучающихся в учебное и внеучебное время. - приглашение родителей на уроки в качестве законных представителей обучающегося;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 течение года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Классные руководители, педагоги-предметники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4"/>
                        </a:rPr>
                        <a:t>https://disk.yandex.ru/d/v5yTb0znweqGiA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5"/>
                        </a:rPr>
                        <a:t>https://disk.yandex.ru/i/PLFYLeCgu-mTqg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715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Реализация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программы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антирисковых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мер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«Низкий уровень вовлеченности родителей»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3" y="500042"/>
          <a:ext cx="8715436" cy="3568450"/>
        </p:xfrm>
        <a:graphic>
          <a:graphicData uri="http://schemas.openxmlformats.org/drawingml/2006/table">
            <a:tbl>
              <a:tblPr/>
              <a:tblGrid>
                <a:gridCol w="1294966"/>
                <a:gridCol w="1419677"/>
                <a:gridCol w="1313500"/>
                <a:gridCol w="914170"/>
                <a:gridCol w="1813321"/>
                <a:gridCol w="1959802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Направление в соответствии с риском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Задача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Срок реализации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Ссылки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Создание системы массовых мероприятий с родителями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Создание условий для развития межличностных отношений, контактности, доброжелательности между обучающимися, родителями, школой.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День открытых дверей, День здоровья «Папа, мама, я – спортивная семья!», «Социальная ярмарка», «Родительский марафон»,День матери «От чистого сердца, простыми словами…», «Отцовский субботник»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в течение года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Классные руководители, педагоги-предметники, социальный педагог Курбатова О.Г.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https://disk.yandex.ru/d/YHBp9hd-On3DRA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https://disk.yandex.ru/d/JKxbfkh3QSb09w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https://disk.yandex.ru/i/uVrHXTbJ4V9KBA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https://disk.yandex.ru/d/_6wwYe9xjhvxxg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https://disk.yandex.ru/i/JcWsEgjUp4RQ9w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Повышение квалификации педагогов школы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Повышение компетентности педагогов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Самодиагностика педагогического коллектива (уровень компетентности, готовность к сотрудничеству с родителями и друг с другом).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в течение года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Заместитель директора по УВР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https://disk.yandex.ru/d/VH0fPdXDq2azqw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T4CTUPCNHN5M-1469891751-508</_dlc_DocId>
    <_dlc_DocIdUrl xmlns="c71519f2-859d-46c1-a1b6-2941efed936d">
      <Url>http://www.eduportal44.ru/chuhloma/metod/metod/_layouts/15/DocIdRedir.aspx?ID=T4CTUPCNHN5M-1469891751-508</Url>
      <Description>T4CTUPCNHN5M-1469891751-508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D50DEE204B1574BAB848F01671CD11F" ma:contentTypeVersion="1" ma:contentTypeDescription="Создание документа." ma:contentTypeScope="" ma:versionID="2891276ae3d884302fbd38196b727a7f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7858ce66b11695b147588e095ad90c5c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A102AC-BF69-495E-A586-59D91ABCA2D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3C35C98-DC40-484F-B293-2EEF92DCAB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3B9480-9AA9-491A-8E43-7E23160AD704}">
  <ds:schemaRefs>
    <ds:schemaRef ds:uri="http://schemas.microsoft.com/office/2006/metadata/properties"/>
    <ds:schemaRef ds:uri="http://schemas.microsoft.com/office/infopath/2007/PartnerControls"/>
    <ds:schemaRef ds:uri="c71519f2-859d-46c1-a1b6-2941efed936d"/>
  </ds:schemaRefs>
</ds:datastoreItem>
</file>

<file path=customXml/itemProps4.xml><?xml version="1.0" encoding="utf-8"?>
<ds:datastoreItem xmlns:ds="http://schemas.openxmlformats.org/officeDocument/2006/customXml" ds:itemID="{9C4AD574-C7AC-4D15-9CB1-B8354C448A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1519f2-859d-46c1-a1b6-2941efed93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1573</Words>
  <Application>Microsoft Office PowerPoint</Application>
  <PresentationFormat>Экран (4:3)</PresentationFormat>
  <Paragraphs>309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Учителя</dc:creator>
  <cp:lastModifiedBy>История</cp:lastModifiedBy>
  <cp:revision>59</cp:revision>
  <dcterms:created xsi:type="dcterms:W3CDTF">2021-08-26T07:52:31Z</dcterms:created>
  <dcterms:modified xsi:type="dcterms:W3CDTF">2022-11-22T06:10:16Z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0x0101002D50DEE204B1574BAB848F01671CD11F</vt:lpwstr>
  </property>
  <property fmtid="{D5CDD505-2E9C-101B-9397-08002B2CF9AE}" pid="3" name="_dlc_DocIdItemGuid">
    <vt:lpwstr>010594f6-1188-4716-908c-9452142b7ea4</vt:lpwstr>
  </property>
</Properties>
</file>