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61" r:id="rId3"/>
    <p:sldId id="259" r:id="rId4"/>
    <p:sldId id="263" r:id="rId5"/>
    <p:sldId id="266" r:id="rId6"/>
    <p:sldId id="270" r:id="rId7"/>
    <p:sldId id="277" r:id="rId8"/>
    <p:sldId id="271" r:id="rId9"/>
    <p:sldId id="272" r:id="rId10"/>
    <p:sldId id="276" r:id="rId11"/>
    <p:sldId id="267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1AF"/>
    <a:srgbClr val="4707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4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F124-11BF-4F08-A231-0C4B229A95BE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E1B-6146-4012-925D-52B3884887C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192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F124-11BF-4F08-A231-0C4B229A95BE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E1B-6146-4012-925D-52B388488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188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F124-11BF-4F08-A231-0C4B229A95BE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E1B-6146-4012-925D-52B388488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086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F124-11BF-4F08-A231-0C4B229A95BE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E1B-6146-4012-925D-52B388488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505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F124-11BF-4F08-A231-0C4B229A95BE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E1B-6146-4012-925D-52B3884887C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1002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F124-11BF-4F08-A231-0C4B229A95BE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E1B-6146-4012-925D-52B388488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524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F124-11BF-4F08-A231-0C4B229A95BE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E1B-6146-4012-925D-52B388488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167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F124-11BF-4F08-A231-0C4B229A95BE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E1B-6146-4012-925D-52B388488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592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F124-11BF-4F08-A231-0C4B229A95BE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E1B-6146-4012-925D-52B388488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258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E5DF124-11BF-4F08-A231-0C4B229A95BE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8D4E1B-6146-4012-925D-52B388488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39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F124-11BF-4F08-A231-0C4B229A95BE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E1B-6146-4012-925D-52B388488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706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5DF124-11BF-4F08-A231-0C4B229A95BE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8D4E1B-6146-4012-925D-52B3884887C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6106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8404" y="179462"/>
            <a:ext cx="10545510" cy="4512179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1C11AF"/>
                </a:solidFill>
                <a:latin typeface="Arial Black" panose="020B0A04020102020204" pitchFamily="34" charset="0"/>
              </a:rPr>
              <a:t>Экспертиза Концепции развития, Среднесрочной программы развития и  </a:t>
            </a:r>
            <a:r>
              <a:rPr lang="ru-RU" sz="4000" dirty="0" err="1" smtClean="0">
                <a:solidFill>
                  <a:srgbClr val="1C11AF"/>
                </a:solidFill>
                <a:latin typeface="Arial Black" panose="020B0A04020102020204" pitchFamily="34" charset="0"/>
              </a:rPr>
              <a:t>антирисковых</a:t>
            </a:r>
            <a:r>
              <a:rPr lang="ru-RU" sz="4000" dirty="0" smtClean="0">
                <a:solidFill>
                  <a:srgbClr val="1C11AF"/>
                </a:solidFill>
                <a:latin typeface="Arial Black" panose="020B0A04020102020204" pitchFamily="34" charset="0"/>
              </a:rPr>
              <a:t> программ МБОУ «</a:t>
            </a:r>
            <a:r>
              <a:rPr lang="ru-RU" sz="4000" dirty="0">
                <a:solidFill>
                  <a:srgbClr val="1C11AF"/>
                </a:solidFill>
                <a:latin typeface="Arial Black" panose="020B0A04020102020204" pitchFamily="34" charset="0"/>
              </a:rPr>
              <a:t>Орджоникидзевская средняя общеобразовательная школа</a:t>
            </a:r>
            <a:r>
              <a:rPr lang="ru-RU" sz="4000" dirty="0" smtClean="0">
                <a:solidFill>
                  <a:srgbClr val="1C11AF"/>
                </a:solidFill>
                <a:latin typeface="Arial Black" panose="020B0A04020102020204" pitchFamily="34" charset="0"/>
              </a:rPr>
              <a:t>» </a:t>
            </a:r>
            <a:r>
              <a:rPr lang="ru-RU" sz="4000" dirty="0">
                <a:solidFill>
                  <a:srgbClr val="1C11AF"/>
                </a:solidFill>
                <a:latin typeface="Arial Black" panose="020B0A04020102020204" pitchFamily="34" charset="0"/>
              </a:rPr>
              <a:t>Орджоникидзевского </a:t>
            </a:r>
            <a:r>
              <a:rPr lang="ru-RU" sz="4000" dirty="0" smtClean="0">
                <a:solidFill>
                  <a:srgbClr val="1C11AF"/>
                </a:solidFill>
                <a:latin typeface="Arial Black" panose="020B0A04020102020204" pitchFamily="34" charset="0"/>
              </a:rPr>
              <a:t>района </a:t>
            </a:r>
            <a:r>
              <a:rPr lang="ru-RU" sz="4000" dirty="0">
                <a:solidFill>
                  <a:srgbClr val="1C11AF"/>
                </a:solidFill>
                <a:latin typeface="Arial Black" panose="020B0A04020102020204" pitchFamily="34" charset="0"/>
              </a:rPr>
              <a:t>Республики Хакасия </a:t>
            </a:r>
            <a:br>
              <a:rPr lang="ru-RU" sz="4000" dirty="0">
                <a:solidFill>
                  <a:srgbClr val="1C11AF"/>
                </a:solidFill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rgbClr val="1C11AF"/>
                </a:solidFill>
                <a:latin typeface="Arial Black" panose="020B0A04020102020204" pitchFamily="34" charset="0"/>
              </a:rPr>
              <a:t> </a:t>
            </a:r>
            <a:r>
              <a:rPr lang="ru-RU" sz="4400" dirty="0">
                <a:solidFill>
                  <a:srgbClr val="1C11AF"/>
                </a:solidFill>
                <a:latin typeface="Arial Black" panose="020B0A04020102020204" pitchFamily="34" charset="0"/>
              </a:rPr>
              <a:t/>
            </a:r>
            <a:br>
              <a:rPr lang="ru-RU" sz="4400" dirty="0">
                <a:solidFill>
                  <a:srgbClr val="1C11AF"/>
                </a:solidFill>
                <a:latin typeface="Arial Black" panose="020B0A04020102020204" pitchFamily="34" charset="0"/>
              </a:rPr>
            </a:br>
            <a:endParaRPr lang="ru-RU" sz="4400" dirty="0">
              <a:solidFill>
                <a:srgbClr val="1C11A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50279" y="4691640"/>
            <a:ext cx="4213077" cy="1438703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МБОУ СШ№1</a:t>
            </a:r>
          </a:p>
          <a:p>
            <a:r>
              <a:rPr lang="ru-RU" sz="1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г.СоВЕТСКАЯ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ГАВАНЬ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Хабаровского края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14.10.2022г.</a:t>
            </a:r>
            <a:endParaRPr lang="ru-RU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312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8074701"/>
              </p:ext>
            </p:extLst>
          </p:nvPr>
        </p:nvGraphicFramePr>
        <p:xfrm>
          <a:off x="256375" y="196553"/>
          <a:ext cx="11622280" cy="5896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8020">
                  <a:extLst>
                    <a:ext uri="{9D8B030D-6E8A-4147-A177-3AD203B41FA5}">
                      <a16:colId xmlns:a16="http://schemas.microsoft.com/office/drawing/2014/main" xmlns="" val="4244114330"/>
                    </a:ext>
                  </a:extLst>
                </a:gridCol>
                <a:gridCol w="7434260">
                  <a:extLst>
                    <a:ext uri="{9D8B030D-6E8A-4147-A177-3AD203B41FA5}">
                      <a16:colId xmlns:a16="http://schemas.microsoft.com/office/drawing/2014/main" xmlns="" val="1962287798"/>
                    </a:ext>
                  </a:extLst>
                </a:gridCol>
              </a:tblGrid>
              <a:tr h="303715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Укажите, какие сильные стороны представленных решений Вы можете отметить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Указано, в каких формах будет представлен отчёт о проведении мероприятий. Даны прогнозируемые результаты. Организована психологическая поддержка обучающихся и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тьютерское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сопровождение их.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118068"/>
                  </a:ext>
                </a:extLst>
              </a:tr>
              <a:tr h="285944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Какие рекомендации, дополнительные меры Вы можете предложить</a:t>
                      </a:r>
                    </a:p>
                    <a:p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Black" panose="020B0A04020102020204" pitchFamily="34" charset="0"/>
                        </a:rPr>
                        <a:t>Недостаточно чётко сформулированы методы сбора и обработки информации (вовлечение учащихся в социально-значимую деятельность)</a:t>
                      </a:r>
                    </a:p>
                    <a:p>
                      <a:r>
                        <a:rPr lang="ru-RU" sz="1400" dirty="0" smtClean="0">
                          <a:latin typeface="Arial Black" panose="020B0A04020102020204" pitchFamily="34" charset="0"/>
                        </a:rPr>
                        <a:t>Психологическая поддержка обучающихся реальна ли на 100%?</a:t>
                      </a:r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1330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2360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2324876"/>
              </p:ext>
            </p:extLst>
          </p:nvPr>
        </p:nvGraphicFramePr>
        <p:xfrm>
          <a:off x="1096963" y="692210"/>
          <a:ext cx="10425724" cy="415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2862">
                  <a:extLst>
                    <a:ext uri="{9D8B030D-6E8A-4147-A177-3AD203B41FA5}">
                      <a16:colId xmlns:a16="http://schemas.microsoft.com/office/drawing/2014/main" xmlns="" val="576560174"/>
                    </a:ext>
                  </a:extLst>
                </a:gridCol>
                <a:gridCol w="5212862">
                  <a:extLst>
                    <a:ext uri="{9D8B030D-6E8A-4147-A177-3AD203B41FA5}">
                      <a16:colId xmlns:a16="http://schemas.microsoft.com/office/drawing/2014/main" xmlns="" val="3291853454"/>
                    </a:ext>
                  </a:extLst>
                </a:gridCol>
              </a:tblGrid>
              <a:tr h="8460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Баллы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Рекомендации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2172142"/>
                  </a:ext>
                </a:extLst>
              </a:tr>
              <a:tr h="330722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Black" panose="020B0A04020102020204" pitchFamily="34" charset="0"/>
                        </a:rPr>
                        <a:t>Более 8 баллов</a:t>
                      </a:r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Black" panose="020B0A04020102020204" pitchFamily="34" charset="0"/>
                        </a:rPr>
                        <a:t>Рекомендуется продолжить работу по разработанным планам и по итогам поделиться результатами и опытом реализации представленных программ</a:t>
                      </a:r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6061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48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6904639"/>
              </p:ext>
            </p:extLst>
          </p:nvPr>
        </p:nvGraphicFramePr>
        <p:xfrm>
          <a:off x="222192" y="877067"/>
          <a:ext cx="11887200" cy="575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9127">
                  <a:extLst>
                    <a:ext uri="{9D8B030D-6E8A-4147-A177-3AD203B41FA5}">
                      <a16:colId xmlns:a16="http://schemas.microsoft.com/office/drawing/2014/main" xmlns="" val="3675889071"/>
                    </a:ext>
                  </a:extLst>
                </a:gridCol>
                <a:gridCol w="1325005">
                  <a:extLst>
                    <a:ext uri="{9D8B030D-6E8A-4147-A177-3AD203B41FA5}">
                      <a16:colId xmlns:a16="http://schemas.microsoft.com/office/drawing/2014/main" xmlns="" val="2522338820"/>
                    </a:ext>
                  </a:extLst>
                </a:gridCol>
                <a:gridCol w="723201">
                  <a:extLst>
                    <a:ext uri="{9D8B030D-6E8A-4147-A177-3AD203B41FA5}">
                      <a16:colId xmlns:a16="http://schemas.microsoft.com/office/drawing/2014/main" xmlns="" val="2867461957"/>
                    </a:ext>
                  </a:extLst>
                </a:gridCol>
                <a:gridCol w="726393">
                  <a:extLst>
                    <a:ext uri="{9D8B030D-6E8A-4147-A177-3AD203B41FA5}">
                      <a16:colId xmlns:a16="http://schemas.microsoft.com/office/drawing/2014/main" xmlns="" val="1963935688"/>
                    </a:ext>
                  </a:extLst>
                </a:gridCol>
                <a:gridCol w="803304">
                  <a:extLst>
                    <a:ext uri="{9D8B030D-6E8A-4147-A177-3AD203B41FA5}">
                      <a16:colId xmlns:a16="http://schemas.microsoft.com/office/drawing/2014/main" xmlns="" val="4126396242"/>
                    </a:ext>
                  </a:extLst>
                </a:gridCol>
                <a:gridCol w="4230170">
                  <a:extLst>
                    <a:ext uri="{9D8B030D-6E8A-4147-A177-3AD203B41FA5}">
                      <a16:colId xmlns:a16="http://schemas.microsoft.com/office/drawing/2014/main" xmlns="" val="774193638"/>
                    </a:ext>
                  </a:extLst>
                </a:gridCol>
              </a:tblGrid>
              <a:tr h="469724"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Описание показателей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R="15240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15240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510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240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152400" indent="0" algn="l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Комментарии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76172668"/>
                  </a:ext>
                </a:extLst>
              </a:tr>
              <a:tr h="9655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Мероприятия соотносятся с задачами и представляют собой комплекс мер по решению каждой конкретной задачи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Они представляют собой комплекс мер по решению каждой конкретной задачи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553006"/>
                  </a:ext>
                </a:extLst>
              </a:tr>
              <a:tr h="3704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Показатели можно измерить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Позволяют удостовериться в эффективной реализации указанной меры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6951517"/>
                  </a:ext>
                </a:extLst>
              </a:tr>
              <a:tr h="657821">
                <a:tc>
                  <a:txBody>
                    <a:bodyPr/>
                    <a:lstStyle/>
                    <a:p>
                      <a:pPr marL="12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Присутствуют формальные элементы дорожной карты, поддерживающие эффективность её реализации  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Указаны точные сроки, форма реализации, обозначены ответственные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9758915"/>
                  </a:ext>
                </a:extLst>
              </a:tr>
              <a:tr h="1088529">
                <a:tc>
                  <a:txBody>
                    <a:bodyPr/>
                    <a:lstStyle/>
                    <a:p>
                      <a:pPr marL="12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Указаны ответственные за проведение мероприятий, реализацию мер, которые обладают необходимыми компетенциями для их осуществления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Black" panose="020B0A04020102020204" pitchFamily="34" charset="0"/>
                        </a:rPr>
                        <a:t>да</a:t>
                      </a:r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7053953"/>
                  </a:ext>
                </a:extLst>
              </a:tr>
              <a:tr h="690865">
                <a:tc>
                  <a:txBody>
                    <a:bodyPr/>
                    <a:lstStyle/>
                    <a:p>
                      <a:pPr marL="12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+mn-cs"/>
                        </a:rPr>
                        <a:t>Сроки реализации мер реалистичны, оптимальны для проведения данных мероприятий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Black" panose="020B0A04020102020204" pitchFamily="34" charset="0"/>
                        </a:rPr>
                        <a:t>да</a:t>
                      </a:r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4776964"/>
                  </a:ext>
                </a:extLst>
              </a:tr>
              <a:tr h="910089">
                <a:tc>
                  <a:txBody>
                    <a:bodyPr/>
                    <a:lstStyle/>
                    <a:p>
                      <a:pPr marL="12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+mn-cs"/>
                        </a:rPr>
                        <a:t>Указано, в какой виде будет представлен отчёт о проведении данных мероприятий</a:t>
                      </a:r>
                    </a:p>
                    <a:p>
                      <a:pPr marL="12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да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23043519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8207" y="230736"/>
            <a:ext cx="1120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C11A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Экспертиза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1C11A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Антирисковой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C11A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программы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1A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«Низкий уровень вовлеченности родителей в учебный процесс»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C11AF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86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5926976"/>
              </p:ext>
            </p:extLst>
          </p:nvPr>
        </p:nvGraphicFramePr>
        <p:xfrm>
          <a:off x="256375" y="196553"/>
          <a:ext cx="11622280" cy="5896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8020">
                  <a:extLst>
                    <a:ext uri="{9D8B030D-6E8A-4147-A177-3AD203B41FA5}">
                      <a16:colId xmlns:a16="http://schemas.microsoft.com/office/drawing/2014/main" xmlns="" val="4244114330"/>
                    </a:ext>
                  </a:extLst>
                </a:gridCol>
                <a:gridCol w="7434260">
                  <a:extLst>
                    <a:ext uri="{9D8B030D-6E8A-4147-A177-3AD203B41FA5}">
                      <a16:colId xmlns:a16="http://schemas.microsoft.com/office/drawing/2014/main" xmlns="" val="1962287798"/>
                    </a:ext>
                  </a:extLst>
                </a:gridCol>
              </a:tblGrid>
              <a:tr h="303715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Укажите, какие сильные стороны представленных решений Вы можете отметить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В дорожной карте мероприятия носят конкретный характер.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118068"/>
                  </a:ext>
                </a:extLst>
              </a:tr>
              <a:tr h="285944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Какие рекомендации, дополнительные меры Вы можете предложить</a:t>
                      </a:r>
                    </a:p>
                    <a:p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Black" panose="020B0A04020102020204" pitchFamily="34" charset="0"/>
                        </a:rPr>
                        <a:t>Указать различные  формы работы с родителями.</a:t>
                      </a:r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1330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24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96963" y="692210"/>
          <a:ext cx="10425724" cy="415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2862">
                  <a:extLst>
                    <a:ext uri="{9D8B030D-6E8A-4147-A177-3AD203B41FA5}">
                      <a16:colId xmlns:a16="http://schemas.microsoft.com/office/drawing/2014/main" xmlns="" val="576560174"/>
                    </a:ext>
                  </a:extLst>
                </a:gridCol>
                <a:gridCol w="5212862">
                  <a:extLst>
                    <a:ext uri="{9D8B030D-6E8A-4147-A177-3AD203B41FA5}">
                      <a16:colId xmlns:a16="http://schemas.microsoft.com/office/drawing/2014/main" xmlns="" val="3291853454"/>
                    </a:ext>
                  </a:extLst>
                </a:gridCol>
              </a:tblGrid>
              <a:tr h="8460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Баллы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Рекомендации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2172142"/>
                  </a:ext>
                </a:extLst>
              </a:tr>
              <a:tr h="330722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Black" panose="020B0A04020102020204" pitchFamily="34" charset="0"/>
                        </a:rPr>
                        <a:t>Более 8 баллов</a:t>
                      </a:r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Black" panose="020B0A04020102020204" pitchFamily="34" charset="0"/>
                        </a:rPr>
                        <a:t>Рекомендуется продолжить работу по разработанным планам и по итогам поделиться результатами и опытом реализации представленных программ</a:t>
                      </a:r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6061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741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3396658"/>
              </p:ext>
            </p:extLst>
          </p:nvPr>
        </p:nvGraphicFramePr>
        <p:xfrm>
          <a:off x="213644" y="589659"/>
          <a:ext cx="11511184" cy="5742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7271">
                  <a:extLst>
                    <a:ext uri="{9D8B030D-6E8A-4147-A177-3AD203B41FA5}">
                      <a16:colId xmlns:a16="http://schemas.microsoft.com/office/drawing/2014/main" xmlns="" val="3760617057"/>
                    </a:ext>
                  </a:extLst>
                </a:gridCol>
                <a:gridCol w="892414">
                  <a:extLst>
                    <a:ext uri="{9D8B030D-6E8A-4147-A177-3AD203B41FA5}">
                      <a16:colId xmlns:a16="http://schemas.microsoft.com/office/drawing/2014/main" xmlns="" val="2195699636"/>
                    </a:ext>
                  </a:extLst>
                </a:gridCol>
                <a:gridCol w="808478">
                  <a:extLst>
                    <a:ext uri="{9D8B030D-6E8A-4147-A177-3AD203B41FA5}">
                      <a16:colId xmlns:a16="http://schemas.microsoft.com/office/drawing/2014/main" xmlns="" val="830568603"/>
                    </a:ext>
                  </a:extLst>
                </a:gridCol>
                <a:gridCol w="654482">
                  <a:extLst>
                    <a:ext uri="{9D8B030D-6E8A-4147-A177-3AD203B41FA5}">
                      <a16:colId xmlns:a16="http://schemas.microsoft.com/office/drawing/2014/main" xmlns="" val="4031091815"/>
                    </a:ext>
                  </a:extLst>
                </a:gridCol>
                <a:gridCol w="718646">
                  <a:extLst>
                    <a:ext uri="{9D8B030D-6E8A-4147-A177-3AD203B41FA5}">
                      <a16:colId xmlns:a16="http://schemas.microsoft.com/office/drawing/2014/main" xmlns="" val="3068849087"/>
                    </a:ext>
                  </a:extLst>
                </a:gridCol>
                <a:gridCol w="3849893">
                  <a:extLst>
                    <a:ext uri="{9D8B030D-6E8A-4147-A177-3AD203B41FA5}">
                      <a16:colId xmlns:a16="http://schemas.microsoft.com/office/drawing/2014/main" xmlns="" val="4286346299"/>
                    </a:ext>
                  </a:extLst>
                </a:gridCol>
              </a:tblGrid>
              <a:tr h="394805">
                <a:tc>
                  <a:txBody>
                    <a:bodyPr/>
                    <a:lstStyle/>
                    <a:p>
                      <a:pPr marL="59690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Описание показателей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65100"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41300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Комментарии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559963560"/>
                  </a:ext>
                </a:extLst>
              </a:tr>
              <a:tr h="16596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Представлены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и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кратко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проан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ализированы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все риски рискового профиля, имеющие статус «высокий»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Arial Black" pitchFamily="34" charset="0"/>
                        </a:rPr>
                        <a:t>+</a:t>
                      </a:r>
                      <a:endParaRPr lang="ru-RU" sz="1100" dirty="0">
                        <a:effectLst/>
                        <a:latin typeface="Arial Black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20069772"/>
                  </a:ext>
                </a:extLst>
              </a:tr>
              <a:tr h="2361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Представлены и кратко проанализированы </a:t>
                      </a:r>
                      <a:r>
                        <a:rPr kumimoji="0" lang="ru-RU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риски рискового профиля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, имеющие статус «средний»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3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Arial Black" pitchFamily="34" charset="0"/>
                        </a:rPr>
                        <a:t> +</a:t>
                      </a:r>
                      <a:endParaRPr lang="ru-RU" sz="1050" dirty="0" smtClean="0">
                        <a:effectLst/>
                        <a:latin typeface="Arial Black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65164171"/>
                  </a:ext>
                </a:extLst>
              </a:tr>
              <a:tr h="1326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Представлено аргументированное и логическое 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обоснование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выбранных рисков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Нет обоснования выбранных рисков.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1707840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36449" y="33231"/>
            <a:ext cx="66999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Экспертиза Концепции развития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382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0811925"/>
              </p:ext>
            </p:extLst>
          </p:nvPr>
        </p:nvGraphicFramePr>
        <p:xfrm>
          <a:off x="162370" y="90153"/>
          <a:ext cx="12029629" cy="5857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4806">
                  <a:extLst>
                    <a:ext uri="{9D8B030D-6E8A-4147-A177-3AD203B41FA5}">
                      <a16:colId xmlns:a16="http://schemas.microsoft.com/office/drawing/2014/main" xmlns="" val="1186380039"/>
                    </a:ext>
                  </a:extLst>
                </a:gridCol>
                <a:gridCol w="7694823">
                  <a:extLst>
                    <a:ext uri="{9D8B030D-6E8A-4147-A177-3AD203B41FA5}">
                      <a16:colId xmlns:a16="http://schemas.microsoft.com/office/drawing/2014/main" xmlns="" val="2515648297"/>
                    </a:ext>
                  </a:extLst>
                </a:gridCol>
              </a:tblGrid>
              <a:tr h="207683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Укажите, какие сильные стороны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проанализированной Концепции развития 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Вы можете отметить.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Сформулированы модели школы, педагога, выпускника школы -2024.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Представлен План по повышению качества образования.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Указана работа по реализации ФГОС. 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7939625"/>
                  </a:ext>
                </a:extLst>
              </a:tr>
              <a:tr h="172518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Какие рекомендации по доработке 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Концепции развития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Вы можете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предложить.</a:t>
                      </a:r>
                    </a:p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Black" panose="020B0A04020102020204" pitchFamily="34" charset="0"/>
                        </a:rPr>
                        <a:t>Не обоснован выбор рисков. Разработана система мер по уменьшению рисков реализации программы.</a:t>
                      </a:r>
                    </a:p>
                    <a:p>
                      <a:r>
                        <a:rPr lang="ru-RU" sz="1600" dirty="0" smtClean="0">
                          <a:latin typeface="Arial Black" panose="020B0A04020102020204" pitchFamily="34" charset="0"/>
                        </a:rPr>
                        <a:t>Обосновать выбранные риски.</a:t>
                      </a:r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3843469"/>
                  </a:ext>
                </a:extLst>
              </a:tr>
              <a:tr h="56019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Баллы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Рекомендации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4362916"/>
                  </a:ext>
                </a:extLst>
              </a:tr>
              <a:tr h="14955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Black" panose="020B0A04020102020204" pitchFamily="34" charset="0"/>
                        </a:rPr>
                        <a:t> 4-5 баллов</a:t>
                      </a:r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Black" panose="020B0A04020102020204" pitchFamily="34" charset="0"/>
                        </a:rPr>
                        <a:t>Рекомендуется конкретизировать обоснование выбранных рисков.</a:t>
                      </a:r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88627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452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89" y="66502"/>
            <a:ext cx="12133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C11AF"/>
                </a:solidFill>
                <a:latin typeface="Arial Black" panose="020B0A04020102020204" pitchFamily="34" charset="0"/>
              </a:rPr>
              <a:t>Экспертиза </a:t>
            </a:r>
            <a:r>
              <a:rPr lang="ru-RU" sz="2400" b="1" dirty="0">
                <a:solidFill>
                  <a:srgbClr val="1C11AF"/>
                </a:solidFill>
                <a:latin typeface="Arial Black" panose="020B0A04020102020204" pitchFamily="34" charset="0"/>
              </a:rPr>
              <a:t>Среднесрочной </a:t>
            </a:r>
            <a:r>
              <a:rPr lang="ru-RU" sz="2400" b="1" dirty="0" smtClean="0">
                <a:solidFill>
                  <a:srgbClr val="1C11AF"/>
                </a:solidFill>
                <a:latin typeface="Arial Black" panose="020B0A04020102020204" pitchFamily="34" charset="0"/>
              </a:rPr>
              <a:t>программы </a:t>
            </a:r>
            <a:r>
              <a:rPr lang="ru-RU" sz="2400" b="1" dirty="0">
                <a:solidFill>
                  <a:srgbClr val="1C11AF"/>
                </a:solidFill>
                <a:latin typeface="Arial Black" panose="020B0A04020102020204" pitchFamily="34" charset="0"/>
              </a:rPr>
              <a:t>развития</a:t>
            </a:r>
            <a:endParaRPr lang="ru-RU" sz="2400" dirty="0">
              <a:solidFill>
                <a:srgbClr val="1C11AF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2294507"/>
              </p:ext>
            </p:extLst>
          </p:nvPr>
        </p:nvGraphicFramePr>
        <p:xfrm>
          <a:off x="29093" y="564990"/>
          <a:ext cx="12192002" cy="5395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5829">
                  <a:extLst>
                    <a:ext uri="{9D8B030D-6E8A-4147-A177-3AD203B41FA5}">
                      <a16:colId xmlns:a16="http://schemas.microsoft.com/office/drawing/2014/main" xmlns="" val="3964854006"/>
                    </a:ext>
                  </a:extLst>
                </a:gridCol>
                <a:gridCol w="1006300">
                  <a:extLst>
                    <a:ext uri="{9D8B030D-6E8A-4147-A177-3AD203B41FA5}">
                      <a16:colId xmlns:a16="http://schemas.microsoft.com/office/drawing/2014/main" xmlns="" val="1889527105"/>
                    </a:ext>
                  </a:extLst>
                </a:gridCol>
                <a:gridCol w="821518">
                  <a:extLst>
                    <a:ext uri="{9D8B030D-6E8A-4147-A177-3AD203B41FA5}">
                      <a16:colId xmlns:a16="http://schemas.microsoft.com/office/drawing/2014/main" xmlns="" val="4036143608"/>
                    </a:ext>
                  </a:extLst>
                </a:gridCol>
                <a:gridCol w="1132257">
                  <a:extLst>
                    <a:ext uri="{9D8B030D-6E8A-4147-A177-3AD203B41FA5}">
                      <a16:colId xmlns:a16="http://schemas.microsoft.com/office/drawing/2014/main" xmlns="" val="3690867390"/>
                    </a:ext>
                  </a:extLst>
                </a:gridCol>
                <a:gridCol w="1340268">
                  <a:extLst>
                    <a:ext uri="{9D8B030D-6E8A-4147-A177-3AD203B41FA5}">
                      <a16:colId xmlns:a16="http://schemas.microsoft.com/office/drawing/2014/main" xmlns="" val="3203529820"/>
                    </a:ext>
                  </a:extLst>
                </a:gridCol>
                <a:gridCol w="3945830">
                  <a:extLst>
                    <a:ext uri="{9D8B030D-6E8A-4147-A177-3AD203B41FA5}">
                      <a16:colId xmlns:a16="http://schemas.microsoft.com/office/drawing/2014/main" xmlns="" val="1111308399"/>
                    </a:ext>
                  </a:extLst>
                </a:gridCol>
              </a:tblGrid>
              <a:tr h="322018"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Описание показателей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15240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16510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15240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152400" indent="0" algn="l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Комментарии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519267750"/>
                  </a:ext>
                </a:extLst>
              </a:tr>
              <a:tr h="13625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Задачи 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соотносятся с </a:t>
                      </a: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причинами  возникновения 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выбранных рисков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Задачи соотносятся с причинами возникновения выбранных рисков.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9976688"/>
                  </a:ext>
                </a:extLst>
              </a:tr>
              <a:tr h="1552808">
                <a:tc>
                  <a:txBody>
                    <a:bodyPr/>
                    <a:lstStyle/>
                    <a:p>
                      <a:pPr marL="127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Задачи соотносятся с формулировкой соотносятся   цели программы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Задачи сформулированы  конкретно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7004825"/>
                  </a:ext>
                </a:extLst>
              </a:tr>
              <a:tr h="2157812">
                <a:tc>
                  <a:txBody>
                    <a:bodyPr/>
                    <a:lstStyle/>
                    <a:p>
                      <a:pPr marL="127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Указанных   задач достаточно</a:t>
                      </a:r>
                    </a:p>
                    <a:p>
                      <a:pPr marL="127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для перехода школы в эффективный режим работы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Решение задач позволит создать условия для положительных  изменений.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187538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2041" y="5033390"/>
            <a:ext cx="57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  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83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9701397"/>
              </p:ext>
            </p:extLst>
          </p:nvPr>
        </p:nvGraphicFramePr>
        <p:xfrm>
          <a:off x="274320" y="257695"/>
          <a:ext cx="11646130" cy="5918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043">
                  <a:extLst>
                    <a:ext uri="{9D8B030D-6E8A-4147-A177-3AD203B41FA5}">
                      <a16:colId xmlns:a16="http://schemas.microsoft.com/office/drawing/2014/main" xmlns="" val="479842965"/>
                    </a:ext>
                  </a:extLst>
                </a:gridCol>
                <a:gridCol w="7764087">
                  <a:extLst>
                    <a:ext uri="{9D8B030D-6E8A-4147-A177-3AD203B41FA5}">
                      <a16:colId xmlns:a16="http://schemas.microsoft.com/office/drawing/2014/main" xmlns="" val="443284012"/>
                    </a:ext>
                  </a:extLst>
                </a:gridCol>
              </a:tblGrid>
              <a:tr h="179202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Выпишите,  какие  сильные стороны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СПР вы можете отметить.</a:t>
                      </a:r>
                      <a:endParaRPr lang="ru-RU" sz="1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Указаны целевые индикаторы программы.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Даны конкретные формулировки.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5667155"/>
                  </a:ext>
                </a:extLst>
              </a:tr>
              <a:tr h="204293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Black" panose="020B0A04020102020204" pitchFamily="34" charset="0"/>
                        </a:rPr>
                        <a:t>Какие  рекомендации  по  доработке</a:t>
                      </a:r>
                    </a:p>
                    <a:p>
                      <a:r>
                        <a:rPr lang="ru-RU" sz="1800" dirty="0" smtClean="0">
                          <a:latin typeface="Arial Black" panose="020B0A04020102020204" pitchFamily="34" charset="0"/>
                        </a:rPr>
                        <a:t>программы вы можете предложить</a:t>
                      </a:r>
                    </a:p>
                    <a:p>
                      <a:endParaRPr lang="ru-RU" sz="1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Уточнить формулировки, например,  «мониторинг образовательной среды».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Показатели завышены (100%).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9548863"/>
                  </a:ext>
                </a:extLst>
              </a:tr>
              <a:tr h="20837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Black" panose="020B0A04020102020204" pitchFamily="34" charset="0"/>
                        </a:rPr>
                        <a:t>Более 8 баллов</a:t>
                      </a:r>
                      <a:endParaRPr lang="ru-RU" sz="1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Рекомендуется продолжать работу по разработанным планам и по итогам поделиться результатами и опытом реализации представленных программ.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904921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36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9318675"/>
              </p:ext>
            </p:extLst>
          </p:nvPr>
        </p:nvGraphicFramePr>
        <p:xfrm>
          <a:off x="90152" y="535323"/>
          <a:ext cx="11962633" cy="6064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461">
                  <a:extLst>
                    <a:ext uri="{9D8B030D-6E8A-4147-A177-3AD203B41FA5}">
                      <a16:colId xmlns:a16="http://schemas.microsoft.com/office/drawing/2014/main" xmlns="" val="2522241744"/>
                    </a:ext>
                  </a:extLst>
                </a:gridCol>
                <a:gridCol w="121506">
                  <a:extLst>
                    <a:ext uri="{9D8B030D-6E8A-4147-A177-3AD203B41FA5}">
                      <a16:colId xmlns:a16="http://schemas.microsoft.com/office/drawing/2014/main" xmlns="" val="1364522009"/>
                    </a:ext>
                  </a:extLst>
                </a:gridCol>
                <a:gridCol w="642346">
                  <a:extLst>
                    <a:ext uri="{9D8B030D-6E8A-4147-A177-3AD203B41FA5}">
                      <a16:colId xmlns:a16="http://schemas.microsoft.com/office/drawing/2014/main" xmlns="" val="1107605663"/>
                    </a:ext>
                  </a:extLst>
                </a:gridCol>
                <a:gridCol w="682705">
                  <a:extLst>
                    <a:ext uri="{9D8B030D-6E8A-4147-A177-3AD203B41FA5}">
                      <a16:colId xmlns:a16="http://schemas.microsoft.com/office/drawing/2014/main" xmlns="" val="357797716"/>
                    </a:ext>
                  </a:extLst>
                </a:gridCol>
                <a:gridCol w="763977">
                  <a:extLst>
                    <a:ext uri="{9D8B030D-6E8A-4147-A177-3AD203B41FA5}">
                      <a16:colId xmlns:a16="http://schemas.microsoft.com/office/drawing/2014/main" xmlns="" val="1042655389"/>
                    </a:ext>
                  </a:extLst>
                </a:gridCol>
                <a:gridCol w="845253">
                  <a:extLst>
                    <a:ext uri="{9D8B030D-6E8A-4147-A177-3AD203B41FA5}">
                      <a16:colId xmlns:a16="http://schemas.microsoft.com/office/drawing/2014/main" xmlns="" val="1965110069"/>
                    </a:ext>
                  </a:extLst>
                </a:gridCol>
                <a:gridCol w="5233385">
                  <a:extLst>
                    <a:ext uri="{9D8B030D-6E8A-4147-A177-3AD203B41FA5}">
                      <a16:colId xmlns:a16="http://schemas.microsoft.com/office/drawing/2014/main" xmlns="" val="554463106"/>
                    </a:ext>
                  </a:extLst>
                </a:gridCol>
              </a:tblGrid>
              <a:tr h="408483"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Описание показателей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R="15240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R="165100" algn="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6510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15240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152400" indent="0"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Комментарии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96570276"/>
                  </a:ext>
                </a:extLst>
              </a:tr>
              <a:tr h="9623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Мероприятия соотносятся с задачами и представляют собой комплекс мер по решению каждой конкретной задачи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Они представляют собой комплекс мер по решению каждой конкретной задачи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910217523"/>
                  </a:ext>
                </a:extLst>
              </a:tr>
              <a:tr h="513370">
                <a:tc>
                  <a:txBody>
                    <a:bodyPr/>
                    <a:lstStyle/>
                    <a:p>
                      <a:pPr marL="127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Показатели можно измерить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Позволяют удостовериться в эффективной реализации указанной меры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608753779"/>
                  </a:ext>
                </a:extLst>
              </a:tr>
              <a:tr h="845550">
                <a:tc>
                  <a:txBody>
                    <a:bodyPr/>
                    <a:lstStyle/>
                    <a:p>
                      <a:pPr marL="127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Присутствуют формальные элементы дорожной карты, поддерживающие эффективность её реализации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Нет. Указаны точные сроки, форма реализации, назначены ответственные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908357620"/>
                  </a:ext>
                </a:extLst>
              </a:tr>
              <a:tr h="1268325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Указаны ответственные за проведение мероприятий, реализацию мер, которые обладают необходимыми компетенциями для их осуществления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Black" panose="020B0A04020102020204" pitchFamily="34" charset="0"/>
                        </a:rPr>
                        <a:t>да</a:t>
                      </a:r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960016326"/>
                  </a:ext>
                </a:extLst>
              </a:tr>
              <a:tr h="1018658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Сроки реализации мер реалистичны, оптимальны для проведения данных мероприятий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Black" panose="020B0A04020102020204" pitchFamily="34" charset="0"/>
                        </a:rPr>
                        <a:t>да</a:t>
                      </a:r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682996641"/>
                  </a:ext>
                </a:extLst>
              </a:tr>
              <a:tr h="1023273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Указано, в каком виде будет представлен отчёт о проведении мероприятий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да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87472001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185" y="0"/>
            <a:ext cx="10034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1C11AF"/>
                </a:solidFill>
                <a:latin typeface="Arial Black" panose="020B0A04020102020204" pitchFamily="34" charset="0"/>
              </a:rPr>
              <a:t>Экспертиза </a:t>
            </a:r>
            <a:r>
              <a:rPr lang="ru-RU" dirty="0" err="1" smtClean="0">
                <a:solidFill>
                  <a:srgbClr val="1C11AF"/>
                </a:solidFill>
                <a:latin typeface="Arial Black" panose="020B0A04020102020204" pitchFamily="34" charset="0"/>
              </a:rPr>
              <a:t>Антирисковой</a:t>
            </a:r>
            <a:r>
              <a:rPr lang="ru-RU" dirty="0" smtClean="0">
                <a:solidFill>
                  <a:srgbClr val="1C11AF"/>
                </a:solidFill>
                <a:latin typeface="Arial Black" panose="020B0A04020102020204" pitchFamily="34" charset="0"/>
              </a:rPr>
              <a:t> программы «Дефицит педагогических кадров»</a:t>
            </a:r>
            <a:endParaRPr lang="ru-RU" dirty="0">
              <a:solidFill>
                <a:srgbClr val="1C11A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9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7743572"/>
              </p:ext>
            </p:extLst>
          </p:nvPr>
        </p:nvGraphicFramePr>
        <p:xfrm>
          <a:off x="196553" y="94004"/>
          <a:ext cx="12522690" cy="6118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2477">
                  <a:extLst>
                    <a:ext uri="{9D8B030D-6E8A-4147-A177-3AD203B41FA5}">
                      <a16:colId xmlns:a16="http://schemas.microsoft.com/office/drawing/2014/main" xmlns="" val="450389601"/>
                    </a:ext>
                  </a:extLst>
                </a:gridCol>
                <a:gridCol w="8010213">
                  <a:extLst>
                    <a:ext uri="{9D8B030D-6E8A-4147-A177-3AD203B41FA5}">
                      <a16:colId xmlns:a16="http://schemas.microsoft.com/office/drawing/2014/main" xmlns="" val="2665041615"/>
                    </a:ext>
                  </a:extLst>
                </a:gridCol>
              </a:tblGrid>
              <a:tr h="3151601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Укажите, какие сильные стороны представленных решений Вы можете отметить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Подробно указаны прогнозируемые результаты.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3091037"/>
                  </a:ext>
                </a:extLst>
              </a:tr>
              <a:tr h="296718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Какие рекомендации, дополнительные меры Вы можете предложить</a:t>
                      </a:r>
                    </a:p>
                    <a:p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Black" panose="020B0A04020102020204" pitchFamily="34" charset="0"/>
                        </a:rPr>
                        <a:t>Конкретно указать направленность профильных классов.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4684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7818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0212708"/>
              </p:ext>
            </p:extLst>
          </p:nvPr>
        </p:nvGraphicFramePr>
        <p:xfrm>
          <a:off x="476738" y="726831"/>
          <a:ext cx="10425724" cy="48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2862">
                  <a:extLst>
                    <a:ext uri="{9D8B030D-6E8A-4147-A177-3AD203B41FA5}">
                      <a16:colId xmlns:a16="http://schemas.microsoft.com/office/drawing/2014/main" xmlns="" val="798261773"/>
                    </a:ext>
                  </a:extLst>
                </a:gridCol>
                <a:gridCol w="5212862">
                  <a:extLst>
                    <a:ext uri="{9D8B030D-6E8A-4147-A177-3AD203B41FA5}">
                      <a16:colId xmlns:a16="http://schemas.microsoft.com/office/drawing/2014/main" xmlns="" val="702186745"/>
                    </a:ext>
                  </a:extLst>
                </a:gridCol>
              </a:tblGrid>
              <a:tr h="9806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Баллы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Рекомендации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3817840"/>
                  </a:ext>
                </a:extLst>
              </a:tr>
              <a:tr h="383359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Black" panose="020B0A04020102020204" pitchFamily="34" charset="0"/>
                        </a:rPr>
                        <a:t>Более 8 баллов</a:t>
                      </a:r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Black" panose="020B0A04020102020204" pitchFamily="34" charset="0"/>
                        </a:rPr>
                        <a:t>Рекомендуется продолжить работу по разработанным планам и по итогам поделиться результатами и опытом реализации представленных программ</a:t>
                      </a:r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471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267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0612767"/>
              </p:ext>
            </p:extLst>
          </p:nvPr>
        </p:nvGraphicFramePr>
        <p:xfrm>
          <a:off x="222192" y="877067"/>
          <a:ext cx="11887200" cy="575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9127">
                  <a:extLst>
                    <a:ext uri="{9D8B030D-6E8A-4147-A177-3AD203B41FA5}">
                      <a16:colId xmlns:a16="http://schemas.microsoft.com/office/drawing/2014/main" xmlns="" val="3675889071"/>
                    </a:ext>
                  </a:extLst>
                </a:gridCol>
                <a:gridCol w="1325005">
                  <a:extLst>
                    <a:ext uri="{9D8B030D-6E8A-4147-A177-3AD203B41FA5}">
                      <a16:colId xmlns:a16="http://schemas.microsoft.com/office/drawing/2014/main" xmlns="" val="2522338820"/>
                    </a:ext>
                  </a:extLst>
                </a:gridCol>
                <a:gridCol w="723201">
                  <a:extLst>
                    <a:ext uri="{9D8B030D-6E8A-4147-A177-3AD203B41FA5}">
                      <a16:colId xmlns:a16="http://schemas.microsoft.com/office/drawing/2014/main" xmlns="" val="2867461957"/>
                    </a:ext>
                  </a:extLst>
                </a:gridCol>
                <a:gridCol w="726393">
                  <a:extLst>
                    <a:ext uri="{9D8B030D-6E8A-4147-A177-3AD203B41FA5}">
                      <a16:colId xmlns:a16="http://schemas.microsoft.com/office/drawing/2014/main" xmlns="" val="1963935688"/>
                    </a:ext>
                  </a:extLst>
                </a:gridCol>
                <a:gridCol w="803304">
                  <a:extLst>
                    <a:ext uri="{9D8B030D-6E8A-4147-A177-3AD203B41FA5}">
                      <a16:colId xmlns:a16="http://schemas.microsoft.com/office/drawing/2014/main" xmlns="" val="4126396242"/>
                    </a:ext>
                  </a:extLst>
                </a:gridCol>
                <a:gridCol w="4230170">
                  <a:extLst>
                    <a:ext uri="{9D8B030D-6E8A-4147-A177-3AD203B41FA5}">
                      <a16:colId xmlns:a16="http://schemas.microsoft.com/office/drawing/2014/main" xmlns="" val="774193638"/>
                    </a:ext>
                  </a:extLst>
                </a:gridCol>
              </a:tblGrid>
              <a:tr h="469724"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Описание показателей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R="15240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15240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510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240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152400" indent="0" algn="l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Комментарии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76172668"/>
                  </a:ext>
                </a:extLst>
              </a:tr>
              <a:tr h="9655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Мероприятия соотносятся с задачами и представляют собой комплекс мер по решению каждой конкретной задачи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Они представляют собой комплекс мер по решению каждой конкретной задачи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553006"/>
                  </a:ext>
                </a:extLst>
              </a:tr>
              <a:tr h="3704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Показатели можно измерить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Позволяют удостовериться в эффективной реализации указанной меры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6951517"/>
                  </a:ext>
                </a:extLst>
              </a:tr>
              <a:tr h="657821">
                <a:tc>
                  <a:txBody>
                    <a:bodyPr/>
                    <a:lstStyle/>
                    <a:p>
                      <a:pPr marL="12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Присутствуют формальные элементы дорожной карты, поддерживающие эффективность её реализации  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Нет. Указаны точные сроки, форма реализации, обозначены ответственные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9758915"/>
                  </a:ext>
                </a:extLst>
              </a:tr>
              <a:tr h="1088529">
                <a:tc>
                  <a:txBody>
                    <a:bodyPr/>
                    <a:lstStyle/>
                    <a:p>
                      <a:pPr marL="12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Указаны ответственные за проведение мероприятий, реализацию мер, которые обладают необходимыми компетенциями для их осуществления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Black" panose="020B0A04020102020204" pitchFamily="34" charset="0"/>
                        </a:rPr>
                        <a:t>да</a:t>
                      </a:r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7053953"/>
                  </a:ext>
                </a:extLst>
              </a:tr>
              <a:tr h="690865">
                <a:tc>
                  <a:txBody>
                    <a:bodyPr/>
                    <a:lstStyle/>
                    <a:p>
                      <a:pPr marL="12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+mn-cs"/>
                        </a:rPr>
                        <a:t>Сроки реализации мер реалистичны, оптимальны для проведения данных мероприятий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Black" panose="020B0A04020102020204" pitchFamily="34" charset="0"/>
                        </a:rPr>
                        <a:t>да</a:t>
                      </a:r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4776964"/>
                  </a:ext>
                </a:extLst>
              </a:tr>
              <a:tr h="910089">
                <a:tc>
                  <a:txBody>
                    <a:bodyPr/>
                    <a:lstStyle/>
                    <a:p>
                      <a:pPr marL="12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+mn-cs"/>
                        </a:rPr>
                        <a:t>Указано, в какой виде будет представлен отчёт о проведении данных мероприятий</a:t>
                      </a:r>
                    </a:p>
                    <a:p>
                      <a:pPr marL="12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</a:rPr>
                        <a:t>да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23043519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8207" y="230736"/>
            <a:ext cx="1120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srgbClr val="1C11AF"/>
                </a:solidFill>
                <a:latin typeface="Arial Black" panose="020B0A04020102020204" pitchFamily="34" charset="0"/>
              </a:rPr>
              <a:t>Экспертиза </a:t>
            </a:r>
            <a:r>
              <a:rPr lang="ru-RU" dirty="0" err="1">
                <a:solidFill>
                  <a:srgbClr val="1C11AF"/>
                </a:solidFill>
                <a:latin typeface="Arial Black" panose="020B0A04020102020204" pitchFamily="34" charset="0"/>
              </a:rPr>
              <a:t>Антирисковой</a:t>
            </a:r>
            <a:r>
              <a:rPr lang="ru-RU" dirty="0">
                <a:solidFill>
                  <a:srgbClr val="1C11AF"/>
                </a:solidFill>
                <a:latin typeface="Arial Black" panose="020B0A04020102020204" pitchFamily="34" charset="0"/>
              </a:rPr>
              <a:t> программы </a:t>
            </a:r>
            <a:r>
              <a:rPr lang="ru-RU" dirty="0" smtClean="0">
                <a:solidFill>
                  <a:srgbClr val="1C11AF"/>
                </a:solidFill>
                <a:latin typeface="Arial Black" panose="020B0A04020102020204" pitchFamily="34" charset="0"/>
              </a:rPr>
              <a:t>«Высокая доля обучающихся с рисками учебной </a:t>
            </a:r>
            <a:r>
              <a:rPr lang="ru-RU" dirty="0" err="1" smtClean="0">
                <a:solidFill>
                  <a:srgbClr val="1C11AF"/>
                </a:solidFill>
                <a:latin typeface="Arial Black" panose="020B0A04020102020204" pitchFamily="34" charset="0"/>
              </a:rPr>
              <a:t>неуспешности</a:t>
            </a:r>
            <a:r>
              <a:rPr lang="ru-RU" dirty="0" smtClean="0">
                <a:solidFill>
                  <a:srgbClr val="1C11AF"/>
                </a:solidFill>
                <a:latin typeface="Arial Black" panose="020B0A04020102020204" pitchFamily="34" charset="0"/>
              </a:rPr>
              <a:t>»</a:t>
            </a:r>
            <a:endParaRPr lang="ru-RU" dirty="0">
              <a:solidFill>
                <a:srgbClr val="1C11A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1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430</TotalTime>
  <Words>799</Words>
  <Application>Microsoft Office PowerPoint</Application>
  <PresentationFormat>Произвольный</PresentationFormat>
  <Paragraphs>178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Ретро</vt:lpstr>
      <vt:lpstr>Экспертиза Концепции развития, Среднесрочной программы развития и  антирисковых программ МБОУ «Орджоникидзевская средняя общеобразовательная школа» Орджоникидзевского района Республики Хакасия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Взаимная экспертиза  антирисковых программ  </dc:title>
  <dc:creator>Захарова</dc:creator>
  <cp:lastModifiedBy>История</cp:lastModifiedBy>
  <cp:revision>53</cp:revision>
  <dcterms:created xsi:type="dcterms:W3CDTF">2022-10-13T05:35:06Z</dcterms:created>
  <dcterms:modified xsi:type="dcterms:W3CDTF">2022-10-25T06:37:01Z</dcterms:modified>
</cp:coreProperties>
</file>